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4" r:id="rId206"/>
    <p:sldId id="456" r:id="rId20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A87F8-7812-4DF3-1CA9-97C7C200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2" y="1158240"/>
            <a:ext cx="9497367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485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Həmin faylda belə bir kodumuz olacaq.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slayddan bu koddu hissə hissə analiz edək.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ru-RU" sz="1600"/>
              <a:t>Bu kodun məqsədi, istifadəçi mesaj və şəkil göndərdikdən sonra, modelin şəkili analiz edərək detallı prompt yaratmasından ibarətdir ki, AI image generation üçün istifadə oluna bilsin</a:t>
            </a:r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</a:t>
            </a:r>
            <a:r>
              <a:rPr lang="en-US" sz="1400" b="1"/>
              <a:t>GPT-4o</a:t>
            </a:r>
            <a:r>
              <a:rPr lang="en-US" sz="1400"/>
              <a:t> modelinə bir “chat” sorğusu </a:t>
            </a:r>
            <a:r>
              <a:rPr lang="az-Latn-AZ" sz="1400"/>
              <a:t>yaradaraq </a:t>
            </a:r>
            <a:r>
              <a:rPr lang="en-US" sz="1400"/>
              <a:t>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</a:t>
            </a:r>
            <a:r>
              <a:rPr lang="az-Latn-AZ" sz="1400"/>
              <a:t>istifadə edilən </a:t>
            </a:r>
            <a:r>
              <a:rPr lang="en-US" sz="1400"/>
              <a:t>metod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E809-1D76-DE16-E2D1-C9C747E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449745"/>
            <a:ext cx="1200254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319875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2400"/>
              <a:t>B</a:t>
            </a:r>
            <a:r>
              <a:rPr lang="en-US" sz="2400"/>
              <a:t>u FormRequest</a:t>
            </a:r>
            <a:r>
              <a:rPr lang="az-Latn-AZ" sz="2400"/>
              <a:t>,</a:t>
            </a:r>
            <a:r>
              <a:rPr lang="en-US" sz="2400"/>
              <a:t> istifadəçidən göndərilən şəkil faylının şərtlərə uyğun</a:t>
            </a:r>
            <a:r>
              <a:rPr lang="az-Latn-AZ" sz="2400"/>
              <a:t>luğunu yoxlayır.</a:t>
            </a:r>
            <a:endParaRPr lang="ru-R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2A70-CB78-D556-99CB-0A1C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0"/>
            <a:ext cx="899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</a:t>
            </a:r>
            <a:r>
              <a:rPr lang="az-Latn-AZ"/>
              <a:t>,</a:t>
            </a:r>
            <a:r>
              <a:rPr lang="en-US"/>
              <a:t> API-dən qaytarılacaq </a:t>
            </a:r>
            <a:r>
              <a:rPr lang="en-US" b="1" i="1"/>
              <a:t>image generation cavabını </a:t>
            </a:r>
            <a:r>
              <a:rPr lang="en-US"/>
              <a:t>standart və kontrollu JSON forma</a:t>
            </a:r>
            <a:r>
              <a:rPr lang="az-Latn-AZ"/>
              <a:t>tına</a:t>
            </a:r>
            <a:r>
              <a:rPr lang="en-US"/>
              <a:t> salmaq üçün Resource </a:t>
            </a:r>
            <a:r>
              <a:rPr lang="az-Latn-AZ"/>
              <a:t>klası</a:t>
            </a:r>
            <a:r>
              <a:rPr lang="en-US"/>
              <a:t>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80BA-6EC4-F5F3-326F-AF2E6B0C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457366"/>
            <a:ext cx="1095088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controller istifadəçinin yüklədiyi şəkli qəbul edi</a:t>
            </a:r>
            <a:r>
              <a:rPr lang="az-Latn-AZ"/>
              <a:t>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OpenAI vasitəsilə həmin şəkildən prompt generasiya etdirir.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Daha sonra şəklin məlumatlarını və generasiya olunmuş prompt-u bazaya yazır və API response kimi qaytarır.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7AA10-CDCA-4032-7025-1D76C368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8" y="2103120"/>
            <a:ext cx="7904801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1A006-175B-82BB-F487-0CF5CFC82DC9}"/>
              </a:ext>
            </a:extLst>
          </p:cNvPr>
          <p:cNvSpPr txBox="1"/>
          <p:nvPr/>
        </p:nvSpPr>
        <p:spPr>
          <a:xfrm>
            <a:off x="-1" y="2442756"/>
            <a:ext cx="42871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/>
              <a:t>Hal-hazırki kodun ümumi məntiqi belədir</a:t>
            </a:r>
            <a:r>
              <a:rPr lang="ru-RU" sz="1600"/>
              <a:t>: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İstifadəçi şəkil göndərir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OpenAI şəkli analiz edib prompt qaytarır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H</a:t>
            </a:r>
            <a:r>
              <a:rPr lang="ru-RU" sz="1600"/>
              <a:t>amısı DB-yə yazılır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N</a:t>
            </a:r>
            <a:r>
              <a:rPr lang="ru-RU" sz="1600"/>
              <a:t>əticə </a:t>
            </a:r>
            <a:r>
              <a:rPr lang="az-Latn-AZ" sz="1600"/>
              <a:t>DB-dən </a:t>
            </a:r>
            <a:r>
              <a:rPr lang="ru-RU" sz="1600"/>
              <a:t>API olaraq geri qaytarılır</a:t>
            </a:r>
            <a:r>
              <a:rPr lang="az-Latn-AZ" sz="1600"/>
              <a:t>.</a:t>
            </a:r>
          </a:p>
          <a:p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Həmin kodu hissə-hissə analiz edək.</a:t>
            </a:r>
            <a:endParaRPr lang="en-US" sz="1600"/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Ilk olaraq </a:t>
            </a:r>
            <a:r>
              <a:rPr lang="az-Latn-AZ" sz="1600"/>
              <a:t>sağ üst şəkildəki kimi yazmalıyıq postman proqramında.</a:t>
            </a:r>
          </a:p>
          <a:p>
            <a:pPr>
              <a:lnSpc>
                <a:spcPct val="150000"/>
              </a:lnSpc>
            </a:pPr>
            <a:r>
              <a:rPr lang="az-Latn-AZ" sz="1600"/>
              <a:t>Burada </a:t>
            </a:r>
            <a:r>
              <a:rPr lang="az-Latn-AZ" sz="1600" b="1">
                <a:solidFill>
                  <a:schemeClr val="accent2"/>
                </a:solidFill>
              </a:rPr>
              <a:t>xəta</a:t>
            </a:r>
            <a:r>
              <a:rPr lang="az-Latn-AZ" sz="1600"/>
              <a:t> almağımızın səbəbi şəkil seçmədiyimiz üçün.</a:t>
            </a:r>
          </a:p>
          <a:p>
            <a:pPr>
              <a:lnSpc>
                <a:spcPct val="150000"/>
              </a:lnSpc>
            </a:pPr>
            <a:r>
              <a:rPr lang="az-Latn-AZ" sz="1600" b="1"/>
              <a:t>GeneratePromptRequest.php </a:t>
            </a:r>
            <a:r>
              <a:rPr lang="az-Latn-AZ" sz="1600"/>
              <a:t>faylında yazdığımız kodlar</a:t>
            </a:r>
          </a:p>
          <a:p>
            <a:pPr>
              <a:lnSpc>
                <a:spcPct val="150000"/>
              </a:lnSpc>
            </a:pPr>
            <a:r>
              <a:rPr lang="az-Latn-AZ" sz="1600"/>
              <a:t>bizdən şəkil yükləməyimizi tələb edir. Həmin şəkil hələki </a:t>
            </a:r>
          </a:p>
          <a:p>
            <a:pPr>
              <a:lnSpc>
                <a:spcPct val="150000"/>
              </a:lnSpc>
            </a:pPr>
            <a:r>
              <a:rPr lang="az-Latn-AZ" sz="1600"/>
              <a:t>istifadə edilməyəcək ancaq biz yenədə yükləyək ki, kodun </a:t>
            </a:r>
          </a:p>
          <a:p>
            <a:pPr>
              <a:lnSpc>
                <a:spcPct val="150000"/>
              </a:lnSpc>
            </a:pPr>
            <a:r>
              <a:rPr lang="az-Latn-AZ" sz="1600"/>
              <a:t>analizinə dəvam edə bilək.</a:t>
            </a:r>
          </a:p>
          <a:p>
            <a:endParaRPr lang="az-Latn-AZ" sz="1600"/>
          </a:p>
          <a:p>
            <a:pPr marL="342900" indent="-342900">
              <a:buAutoNum type="arabicParenR"/>
            </a:pPr>
            <a:r>
              <a:rPr lang="az-Latn-AZ" sz="1600" b="1">
                <a:solidFill>
                  <a:srgbClr val="FF0000"/>
                </a:solidFill>
              </a:rPr>
              <a:t>$user = $request-&gt;user(); </a:t>
            </a:r>
            <a:r>
              <a:rPr lang="az-Latn-AZ" sz="1600"/>
              <a:t>kodu ilə giriş etmiş istifadəçini </a:t>
            </a:r>
            <a:br>
              <a:rPr lang="az-Latn-AZ" sz="1600"/>
            </a:br>
            <a:r>
              <a:rPr lang="az-Latn-AZ" sz="1600"/>
              <a:t>əldə edirik. Sağ aşağı şəkil.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46D51-3901-F59A-C5E0-3CA6889E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0"/>
            <a:ext cx="5648960" cy="286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023E6-1514-3731-A365-B10A610E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382611"/>
            <a:ext cx="5648960" cy="3475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19EC7-EB3D-B7CE-E35E-00F46A4D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2826"/>
            <a:ext cx="4074160" cy="32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2) Yüklənən şəkli əldə edirik.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UploadedFile</a:t>
            </a:r>
            <a:r>
              <a:rPr lang="en-US"/>
              <a:t> obyektinin serverdə </a:t>
            </a:r>
            <a:r>
              <a:rPr lang="en-US" b="1"/>
              <a:t>müvəqqəti</a:t>
            </a:r>
            <a:r>
              <a:rPr lang="en-US"/>
              <a:t> saxlandığı fiziki fayl yoludur. Yəni şəkil hələ storage-ə yazılmayıb, PHP onu Temp qovluğunda saxlayır və store() / storeAs() çağırılana qədər buradan oxunur.</a:t>
            </a:r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9FD1DB-83FD-848C-52EF-27F48131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12"/>
            <a:ext cx="4938188" cy="15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55768-778F-42B7-79E8-BFA9EDEB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5"/>
            <a:ext cx="746824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az-Latn-AZ" b="1">
                <a:solidFill>
                  <a:srgbClr val="FF0000"/>
                </a:solidFill>
              </a:rPr>
              <a:t>$image-&gt;getClientOriginalName() </a:t>
            </a:r>
            <a:r>
              <a:rPr lang="az-Latn-AZ"/>
              <a:t>istifadəçinin kompüterində faylın ilk adı nə idisə onu qaytarır. Məsələn, istifadəçi </a:t>
            </a:r>
            <a:r>
              <a:rPr lang="az-Latn-AZ" b="1"/>
              <a:t>Screenshot 2024-12-09 140640.png </a:t>
            </a:r>
            <a:r>
              <a:rPr lang="az-Latn-AZ"/>
              <a:t>yükləyibsə, məhz bu adı alırsan.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274E0-DACE-4D47-5EA8-5D7E9EC0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84"/>
            <a:ext cx="5022015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7816E-D6D1-3A18-296B-9D31C6C1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261048"/>
            <a:ext cx="736917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4) </a:t>
            </a:r>
            <a:r>
              <a:rPr lang="en-US" b="1">
                <a:solidFill>
                  <a:srgbClr val="FF0000"/>
                </a:solidFill>
              </a:rPr>
              <a:t>$sanitizedName </a:t>
            </a:r>
            <a:r>
              <a:rPr lang="en-US"/>
              <a:t>fayl adını təhlükəsiz formaya salır, yəni boşluq və xüsusi simvolları _ ilə əvəz edir. Bu, faylı serverdə problemsiz və risk olmadan saxlamaq üçün edilir (məsələn: </a:t>
            </a:r>
            <a:r>
              <a:rPr lang="en-US" b="1"/>
              <a:t>Screenshot_2024-12-09_140640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9BCE-0BFE-4ECD-D18F-6F7CD1C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221"/>
            <a:ext cx="9510584" cy="228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608B4-CF7C-A47F-C397-B6482DDE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596357"/>
            <a:ext cx="7369179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5) </a:t>
            </a:r>
            <a:r>
              <a:rPr lang="az-Latn-AZ"/>
              <a:t>Şəklin uzantısını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146C1-C6CF-7F39-DCCB-114C9FE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24"/>
            <a:ext cx="9594411" cy="243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D2CF3-C1CA-6F75-4EA1-ED5A32AE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59" y="3664943"/>
            <a:ext cx="7392041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6) </a:t>
            </a:r>
            <a:r>
              <a:rPr lang="az-Latn-AZ" b="1">
                <a:solidFill>
                  <a:srgbClr val="FF0000"/>
                </a:solidFill>
              </a:rPr>
              <a:t>$safeFilename </a:t>
            </a:r>
            <a:r>
              <a:rPr lang="az-Latn-AZ"/>
              <a:t>serverdə saxlanacaq tam unikal və təhlükəsiz fayl adıdır (təmizlənmiş ad + təsadüfi 32 simvol + orijinal uzantı). Bu, eyni adlı faylların üst-üstə yazılmasının və təhlükəsizlik problemlərinin qarşısını alır.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89A64-0927-78C7-BFC8-6AE050FF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28"/>
            <a:ext cx="9624894" cy="268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99BFA-9C1A-C752-6D47-46CD73F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47" y="3543013"/>
            <a:ext cx="738442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7) </a:t>
            </a:r>
            <a:r>
              <a:rPr lang="az-Latn-AZ" b="1">
                <a:solidFill>
                  <a:srgbClr val="FF0000"/>
                </a:solidFill>
              </a:rPr>
              <a:t>$imagePath </a:t>
            </a:r>
            <a:r>
              <a:rPr lang="az-Latn-AZ"/>
              <a:t>yüklənən şəkilin serverdə (server hal hazırda bizim komputerimizdir) saxlandığı yolu (path) qaytarır. Bu yol sonradan faylı göstərmək, yükləmək və ya verilənlər bazasında saxlamaq üçün istifadə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7135F-FE5A-9A11-4E7D-F5A97B1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8581616" cy="278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24A92-77F2-2554-DBA7-727E2CD3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16" y="3738880"/>
            <a:ext cx="6930584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FE42B-0E3B-E565-D2D9-24D8A0C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10"/>
            <a:ext cx="12192000" cy="4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C94EC-BA2E-1EE7-B9AA-9DCAC4DB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975147"/>
            <a:ext cx="4587638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60B6A-6855-885B-47B1-FA609263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12192000" cy="4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1B927-A7AE-73B7-E988-3F9A7BE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559"/>
            <a:ext cx="12192000" cy="42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sətirlər OpenAiService vasitəsilə şəkildən AI-generated prompt yaradır və birbaşa qaytarır.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Vizual nümunə olaraq real response belə görünə bilər: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AF981-8F0B-7023-7148-718EFBD8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964"/>
            <a:ext cx="9723963" cy="330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5C852-04B2-A3A5-DE27-A9BE6588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88410"/>
            <a:ext cx="11834455" cy="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hesabda token olmasa belə bir xəta ilə qarşılaşacaqsız.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B401-37D7-C462-1FFC-84F75C5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587462"/>
            <a:ext cx="9286240" cy="62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əldə edilən bütün məlumatları DB içindəki </a:t>
            </a:r>
            <a:r>
              <a:rPr lang="az-Latn-AZ" b="1">
                <a:solidFill>
                  <a:srgbClr val="FF0000"/>
                </a:solidFill>
              </a:rPr>
              <a:t>image_generations </a:t>
            </a:r>
            <a:r>
              <a:rPr lang="az-Latn-AZ"/>
              <a:t>adlı cədvələ yerləşdirməliyik.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93909-D551-D3E5-5F81-09F98527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649576"/>
            <a:ext cx="10082134" cy="355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22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route çağırıldıqda, istifadəçi şəkil göndərir və</a:t>
            </a:r>
            <a:r>
              <a:rPr lang="az-Latn-AZ"/>
              <a:t> həmin şəkil</a:t>
            </a:r>
            <a:r>
              <a:rPr lang="en-US"/>
              <a:t> serverdə</a:t>
            </a:r>
            <a:r>
              <a:rPr lang="az-Latn-AZ"/>
              <a:t> (server hazırda bizim komputerimizdir)</a:t>
            </a:r>
            <a:r>
              <a:rPr lang="en-US"/>
              <a:t> saxlanır, OpenAI prompt generasiya olunur və bu məlumatlar istifadəçinin ID-si ilə birlikdə bazaya yazılır.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A7FE-E2A2-E9CE-64AF-1DC7B654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08"/>
            <a:ext cx="839796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40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sətr </a:t>
            </a:r>
            <a:r>
              <a:rPr lang="en-US" b="1"/>
              <a:t>yeni yaradılmış ImageGeneration modelini API üçün standart JSON formata çevirir</a:t>
            </a:r>
            <a:r>
              <a:rPr lang="en-US"/>
              <a:t>.</a:t>
            </a:r>
            <a:br>
              <a:rPr lang="en-US"/>
            </a:br>
            <a:r>
              <a:rPr lang="en-US"/>
              <a:t>Beləliklə client-</a:t>
            </a:r>
            <a:r>
              <a:rPr lang="az-Latn-AZ"/>
              <a:t>a</a:t>
            </a:r>
            <a:r>
              <a:rPr lang="en-US"/>
              <a:t> yalnız lazımlı sahələr və düzgün strukturla məlumat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C72F1-7805-D5CD-F618-1812983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37"/>
            <a:ext cx="848179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14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6FAD-A294-D805-F4CC-9BC0C759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830355"/>
            <a:ext cx="1073751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1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varsa datalar bu forma gəlməlidir və verilənlər bazasına yazılmalıdır.</a:t>
            </a:r>
          </a:p>
          <a:p>
            <a:endParaRPr lang="az-Latn-AZ"/>
          </a:p>
          <a:p>
            <a:r>
              <a:rPr lang="az-Latn-AZ"/>
              <a:t>Promptu götürüb istədiyiniz şəkil yaradan süni intellektə yerləşdirə və həmin prompt ilə şəkil yarada bilərsiz.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EB98D-F5FA-13C9-ECD0-D574ABA37131}"/>
              </a:ext>
            </a:extLst>
          </p:cNvPr>
          <p:cNvGrpSpPr/>
          <p:nvPr/>
        </p:nvGrpSpPr>
        <p:grpSpPr>
          <a:xfrm>
            <a:off x="0" y="1264768"/>
            <a:ext cx="9109632" cy="5473320"/>
            <a:chOff x="-10160" y="1274928"/>
            <a:chExt cx="9109632" cy="54733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1B2E45-1FA9-BB20-BFE3-6FDCA452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94"/>
            <a:stretch/>
          </p:blipFill>
          <p:spPr>
            <a:xfrm>
              <a:off x="-8942" y="1274928"/>
              <a:ext cx="9108414" cy="42097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C6E9F4-896B-B2B9-3F69-F4BBBD8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91"/>
            <a:stretch/>
          </p:blipFill>
          <p:spPr>
            <a:xfrm>
              <a:off x="-10160" y="5454242"/>
              <a:ext cx="9099472" cy="1294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9686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23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Əgər </a:t>
            </a:r>
            <a:r>
              <a:rPr lang="az-Latn-AZ" sz="1400" b="1"/>
              <a:t>TOKEN</a:t>
            </a:r>
            <a:r>
              <a:rPr lang="az-Latn-AZ" sz="1400"/>
              <a:t> yoxunuzdursa, dataları manual olaraq </a:t>
            </a:r>
            <a:r>
              <a:rPr lang="az-Latn-AZ" sz="1400" b="1">
                <a:solidFill>
                  <a:srgbClr val="FF0000"/>
                </a:solidFill>
              </a:rPr>
              <a:t>image_generations </a:t>
            </a:r>
            <a:r>
              <a:rPr lang="az-Latn-AZ" sz="1400"/>
              <a:t>cədvəlinə əlavə edə bilərsiz.</a:t>
            </a:r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Ancaq şəkilləridə `</a:t>
            </a:r>
            <a:r>
              <a:rPr lang="az-Latn-AZ" sz="1400" b="1"/>
              <a:t>storage</a:t>
            </a:r>
            <a:r>
              <a:rPr lang="en-US" sz="1400" b="1"/>
              <a:t>/uploads/images</a:t>
            </a:r>
            <a:r>
              <a:rPr lang="az-Latn-AZ" sz="1400"/>
              <a:t>`</a:t>
            </a:r>
            <a:r>
              <a:rPr lang="en-US" sz="1400"/>
              <a:t> </a:t>
            </a:r>
            <a:r>
              <a:rPr lang="az-Latn-AZ" sz="1400"/>
              <a:t>qovluğuna yerləşdirin və şəkillərin istifadə edilə bilməsi üçün bu əmri terminalda yazmaq vacibdir:</a:t>
            </a:r>
            <a:r>
              <a:rPr lang="en-US" sz="1400"/>
              <a:t> </a:t>
            </a:r>
            <a:r>
              <a:rPr lang="en-US" sz="1400" b="1">
                <a:solidFill>
                  <a:srgbClr val="FF0000"/>
                </a:solidFill>
              </a:rPr>
              <a:t>php artisan storage:link</a:t>
            </a:r>
            <a:endParaRPr lang="az-Latn-AZ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/>
              <a:t>Bu əmr </a:t>
            </a:r>
            <a:r>
              <a:rPr lang="en-US" sz="1400" b="1"/>
              <a:t>storage/app/public </a:t>
            </a:r>
            <a:r>
              <a:rPr lang="en-US" sz="1400"/>
              <a:t>qovluğunu </a:t>
            </a:r>
            <a:r>
              <a:rPr lang="en-US" sz="1400" b="1"/>
              <a:t>public/storage </a:t>
            </a:r>
            <a:r>
              <a:rPr lang="en-US" sz="1400"/>
              <a:t>ünvanı ilə əlçatan edir. Yəni serverdə saxlanan şəkil və faylları </a:t>
            </a:r>
            <a:r>
              <a:rPr lang="en-US" sz="1400" b="1"/>
              <a:t>brauzer</a:t>
            </a:r>
            <a:r>
              <a:rPr lang="en-US" sz="1400"/>
              <a:t> və </a:t>
            </a:r>
            <a:r>
              <a:rPr lang="en-US" sz="1400" b="1"/>
              <a:t>frontend</a:t>
            </a:r>
            <a:r>
              <a:rPr lang="en-US" sz="1400"/>
              <a:t> tərəfindən açmaq mümkün olur.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9D525-8D54-3010-2F8B-125C146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2" y="5178347"/>
            <a:ext cx="12214751" cy="167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A26C8-D821-7780-A9DE-7F67F4DC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53" y="378080"/>
            <a:ext cx="11709430" cy="3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840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giriş etmiş istifadəçiyə aid image generation-ları tarixə görə ən yenidən köhnəyə doğru alır. Nəticə səhifələnmiş (paginate) və Resource formatında API response kimi client-ə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1E15F-343B-3A07-8C0A-A9116CE9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5" y="883920"/>
            <a:ext cx="10584585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5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28373-8F07-4E9E-E1FB-D839FF1C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98" y="570955"/>
            <a:ext cx="10181202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70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179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1647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8794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376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7798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98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7990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70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5621</TotalTime>
  <Words>7489</Words>
  <Application>Microsoft Office PowerPoint</Application>
  <PresentationFormat>Widescreen</PresentationFormat>
  <Paragraphs>909</Paragraphs>
  <Slides>206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13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265</cp:revision>
  <dcterms:created xsi:type="dcterms:W3CDTF">2026-01-16T14:58:09Z</dcterms:created>
  <dcterms:modified xsi:type="dcterms:W3CDTF">2026-01-20T19:37:51Z</dcterms:modified>
</cp:coreProperties>
</file>